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340" r:id="rId4"/>
    <p:sldId id="341" r:id="rId5"/>
    <p:sldId id="342" r:id="rId6"/>
    <p:sldId id="343" r:id="rId7"/>
    <p:sldId id="307" r:id="rId8"/>
    <p:sldId id="308" r:id="rId9"/>
    <p:sldId id="346" r:id="rId10"/>
    <p:sldId id="347" r:id="rId11"/>
    <p:sldId id="362" r:id="rId12"/>
    <p:sldId id="363" r:id="rId13"/>
    <p:sldId id="364" r:id="rId14"/>
    <p:sldId id="365" r:id="rId15"/>
    <p:sldId id="366" r:id="rId16"/>
    <p:sldId id="350" r:id="rId17"/>
    <p:sldId id="351" r:id="rId18"/>
    <p:sldId id="352" r:id="rId19"/>
    <p:sldId id="353" r:id="rId20"/>
    <p:sldId id="367" r:id="rId21"/>
    <p:sldId id="354" r:id="rId22"/>
    <p:sldId id="355" r:id="rId23"/>
    <p:sldId id="356" r:id="rId24"/>
    <p:sldId id="357" r:id="rId25"/>
    <p:sldId id="358" r:id="rId26"/>
    <p:sldId id="359" r:id="rId27"/>
    <p:sldId id="369" r:id="rId28"/>
    <p:sldId id="360" r:id="rId29"/>
    <p:sldId id="336" r:id="rId30"/>
    <p:sldId id="337" r:id="rId31"/>
    <p:sldId id="339" r:id="rId32"/>
    <p:sldId id="36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DD47DB7-2F76-4968-8A59-8BF35DBA92A9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C54C5B-5F07-4BA5-9C99-115B7BE5D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47DB7-2F76-4968-8A59-8BF35DBA92A9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C54C5B-5F07-4BA5-9C99-115B7BE5D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47DB7-2F76-4968-8A59-8BF35DBA92A9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C54C5B-5F07-4BA5-9C99-115B7BE5D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atin typeface="Times New Roman" pitchFamily="18" charset="0"/>
                <a:cs typeface="Times New Roman" pitchFamily="18" charset="0"/>
              </a:defRPr>
            </a:lvl1pPr>
            <a:lvl2pPr>
              <a:defRPr sz="2400">
                <a:latin typeface="Times New Roman" pitchFamily="18" charset="0"/>
                <a:cs typeface="Times New Roman" pitchFamily="18" charset="0"/>
              </a:defRPr>
            </a:lvl2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47DB7-2F76-4968-8A59-8BF35DBA92A9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C54C5B-5F07-4BA5-9C99-115B7BE5D3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 algn="ctr">
              <a:defRPr sz="3600">
                <a:latin typeface="Times New Roman" pitchFamily="18" charset="0"/>
                <a:cs typeface="Times New Roman" pitchFamily="18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47DB7-2F76-4968-8A59-8BF35DBA92A9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C54C5B-5F07-4BA5-9C99-115B7BE5D3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47DB7-2F76-4968-8A59-8BF35DBA92A9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C54C5B-5F07-4BA5-9C99-115B7BE5D3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47DB7-2F76-4968-8A59-8BF35DBA92A9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C54C5B-5F07-4BA5-9C99-115B7BE5D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47DB7-2F76-4968-8A59-8BF35DBA92A9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C54C5B-5F07-4BA5-9C99-115B7BE5D3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47DB7-2F76-4968-8A59-8BF35DBA92A9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C54C5B-5F07-4BA5-9C99-115B7BE5D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DD47DB7-2F76-4968-8A59-8BF35DBA92A9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C54C5B-5F07-4BA5-9C99-115B7BE5D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DD47DB7-2F76-4968-8A59-8BF35DBA92A9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C54C5B-5F07-4BA5-9C99-115B7BE5D3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DD47DB7-2F76-4968-8A59-8BF35DBA92A9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9C54C5B-5F07-4BA5-9C99-115B7BE5D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Праћење и пријављивање нежељених дејстава на лек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4221088"/>
            <a:ext cx="7772400" cy="2232248"/>
          </a:xfrm>
        </p:spPr>
        <p:txBody>
          <a:bodyPr>
            <a:normAutofit/>
          </a:bodyPr>
          <a:lstStyle/>
          <a:p>
            <a:pPr algn="ctr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9"/>
            <a:ext cx="8229600" cy="2595743"/>
          </a:xfrm>
        </p:spPr>
        <p:txBody>
          <a:bodyPr/>
          <a:lstStyle/>
          <a:p>
            <a:r>
              <a:rPr lang="sr-Cyrl-CS" sz="2600" dirty="0"/>
              <a:t>Лекар или фармацеут пријављују сумњу на </a:t>
            </a:r>
            <a:r>
              <a:rPr lang="sr-Cyrl-RS" sz="2600" dirty="0" smtClean="0"/>
              <a:t>НДЛ </a:t>
            </a:r>
            <a:r>
              <a:rPr lang="sr-Cyrl-CS" sz="2600" dirty="0" smtClean="0"/>
              <a:t>Националном </a:t>
            </a:r>
            <a:r>
              <a:rPr lang="sr-Cyrl-CS" sz="2600" dirty="0"/>
              <a:t>центру </a:t>
            </a:r>
            <a:r>
              <a:rPr lang="sr-Cyrl-CS" sz="2600" dirty="0" smtClean="0"/>
              <a:t>за фармаковигиланцу АЛИМС-а</a:t>
            </a:r>
            <a:endParaRPr lang="sr-Cyrl-CS" sz="2600" dirty="0"/>
          </a:p>
          <a:p>
            <a:pPr lvl="1"/>
            <a:r>
              <a:rPr lang="sr-Cyrl-CS" dirty="0"/>
              <a:t>За нове лекове пријављују се </a:t>
            </a:r>
            <a:r>
              <a:rPr lang="sr-Cyrl-CS" dirty="0">
                <a:solidFill>
                  <a:schemeClr val="accent4">
                    <a:lumMod val="75000"/>
                  </a:schemeClr>
                </a:solidFill>
              </a:rPr>
              <a:t>сва</a:t>
            </a:r>
            <a:r>
              <a:rPr lang="sr-Cyrl-CS" dirty="0"/>
              <a:t> </a:t>
            </a:r>
            <a:r>
              <a:rPr lang="sr-Cyrl-CS" dirty="0" smtClean="0"/>
              <a:t>НД у </a:t>
            </a:r>
            <a:r>
              <a:rPr lang="sr-Cyrl-CS" dirty="0"/>
              <a:t>току првих 5 година</a:t>
            </a:r>
          </a:p>
          <a:p>
            <a:pPr lvl="1"/>
            <a:r>
              <a:rPr lang="sr-Cyrl-CS" dirty="0"/>
              <a:t>За лекове старије од 5 година на тржишту, пријављују се </a:t>
            </a:r>
            <a:r>
              <a:rPr lang="sr-Cyrl-CS" dirty="0">
                <a:solidFill>
                  <a:schemeClr val="accent4">
                    <a:lumMod val="75000"/>
                  </a:schemeClr>
                </a:solidFill>
              </a:rPr>
              <a:t>озбиљна</a:t>
            </a:r>
            <a:r>
              <a:rPr lang="sr-Cyrl-CS" dirty="0"/>
              <a:t> </a:t>
            </a:r>
            <a:r>
              <a:rPr lang="sr-Cyrl-CS" dirty="0" smtClean="0"/>
              <a:t>НД и </a:t>
            </a:r>
            <a:r>
              <a:rPr lang="sr-Cyrl-CS" dirty="0"/>
              <a:t>до тада </a:t>
            </a:r>
            <a:r>
              <a:rPr lang="sr-Cyrl-CS" dirty="0">
                <a:solidFill>
                  <a:schemeClr val="accent4">
                    <a:lumMod val="75000"/>
                  </a:schemeClr>
                </a:solidFill>
              </a:rPr>
              <a:t>непозната</a:t>
            </a:r>
            <a:r>
              <a:rPr lang="sr-Cyrl-CS" dirty="0"/>
              <a:t> </a:t>
            </a:r>
            <a:r>
              <a:rPr lang="sr-Cyrl-CS" dirty="0" smtClean="0"/>
              <a:t>НД</a:t>
            </a:r>
            <a:endParaRPr lang="en-US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Спонтано пријављивање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3995678"/>
            <a:ext cx="31683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Предности:</a:t>
            </a: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  почиње одмах од</a:t>
            </a:r>
          </a:p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појаве лека на тржишту</a:t>
            </a:r>
          </a:p>
          <a:p>
            <a:pPr>
              <a:buFont typeface="Courier New" pitchFamily="49" charset="0"/>
              <a:buChar char="o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  трајно је</a:t>
            </a:r>
          </a:p>
          <a:p>
            <a:pPr>
              <a:buFont typeface="Courier New" pitchFamily="49" charset="0"/>
              <a:buChar char="o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  обухвата целу популацију</a:t>
            </a:r>
          </a:p>
          <a:p>
            <a:pPr>
              <a:buFont typeface="Courier New" pitchFamily="49" charset="0"/>
              <a:buChar char="o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  повољан однос трошкови/ефекат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32040" y="4005064"/>
            <a:ext cx="34563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sr-Cyrl-RS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Мане:</a:t>
            </a: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Courier New" pitchFamily="49" charset="0"/>
              <a:buChar char="o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  пријављује се само 1 – 10% свих НДЛ</a:t>
            </a:r>
          </a:p>
          <a:p>
            <a:pPr>
              <a:lnSpc>
                <a:spcPct val="80000"/>
              </a:lnSpc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Courier New" pitchFamily="49" charset="0"/>
              <a:buChar char="o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  тешко се препознају нова нежељена дејства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sz="2400" dirty="0" smtClean="0"/>
              <a:t>Недостатак мотивације и обавезе здравственог радника према пријављивању</a:t>
            </a:r>
          </a:p>
          <a:p>
            <a:pPr>
              <a:buNone/>
            </a:pPr>
            <a:endParaRPr lang="sr-Cyrl-RS" sz="2400" dirty="0" smtClean="0"/>
          </a:p>
          <a:p>
            <a:r>
              <a:rPr lang="sr-Cyrl-CS" sz="2400" dirty="0" smtClean="0"/>
              <a:t>С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трах од тужбе</a:t>
            </a:r>
          </a:p>
          <a:p>
            <a:pPr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/>
              <a:t>О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сећај кривице</a:t>
            </a:r>
          </a:p>
          <a:p>
            <a:pPr>
              <a:buNone/>
            </a:pPr>
            <a:endParaRPr lang="sr-Cyrl-RS" sz="2400" dirty="0" smtClean="0"/>
          </a:p>
          <a:p>
            <a:r>
              <a:rPr lang="sr-Cyrl-CS" sz="2400" dirty="0" smtClean="0"/>
              <a:t>Устручавање да се пријави само сумња</a:t>
            </a:r>
          </a:p>
          <a:p>
            <a:pPr>
              <a:buNone/>
            </a:pPr>
            <a:endParaRPr lang="sr-Cyrl-RS" sz="2400" dirty="0" smtClean="0"/>
          </a:p>
          <a:p>
            <a:r>
              <a:rPr lang="sr-Cyrl-RS" sz="2400" dirty="0" smtClean="0"/>
              <a:t>Недостатак адекватних информација о НДЛ </a:t>
            </a:r>
          </a:p>
          <a:p>
            <a:pPr>
              <a:buNone/>
            </a:pPr>
            <a:endParaRPr lang="sr-Cyrl-RS" sz="2400" dirty="0" smtClean="0"/>
          </a:p>
          <a:p>
            <a:r>
              <a:rPr lang="sr-Cyrl-CS" sz="2400" dirty="0" smtClean="0"/>
              <a:t>Н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епознавање начина пријављивања</a:t>
            </a:r>
          </a:p>
          <a:p>
            <a:pPr lvl="2">
              <a:lnSpc>
                <a:spcPct val="80000"/>
              </a:lnSpc>
              <a:buNone/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lnSpc>
                <a:spcPct val="80000"/>
              </a:lnSpc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Разлози недовољног пријављивања</a:t>
            </a:r>
            <a:br>
              <a:rPr lang="sr-Cyrl-R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662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5397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000" b="1">
                <a:cs typeface="Times New Roman" pitchFamily="18" charset="0"/>
              </a:rPr>
              <a:t>     </a:t>
            </a:r>
            <a:r>
              <a:rPr lang="sr-Latn-CS" sz="1100"/>
              <a:t> </a:t>
            </a:r>
            <a:endParaRPr lang="sr-Latn-CS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5397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000" b="1">
                <a:cs typeface="Times New Roman" pitchFamily="18" charset="0"/>
              </a:rPr>
              <a:t>     </a:t>
            </a:r>
            <a:r>
              <a:rPr lang="sr-Latn-CS" sz="1100"/>
              <a:t> </a:t>
            </a:r>
            <a:endParaRPr lang="sr-Latn-CS"/>
          </a:p>
        </p:txBody>
      </p:sp>
      <p:pic>
        <p:nvPicPr>
          <p:cNvPr id="2663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908050"/>
            <a:ext cx="864235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7651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00213"/>
            <a:ext cx="8713787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412875"/>
            <a:ext cx="8713787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Стручњаци Националног центра за фармаковигиланцу Агенције процењују каузалност пријављеног нежељеног догађаја.</a:t>
            </a:r>
          </a:p>
          <a:p>
            <a:r>
              <a:rPr lang="sr-Cyrl-RS" dirty="0" smtClean="0"/>
              <a:t>О својим закључцима у писаној форми обавештавају здравственог радника који је реакцију пријавио.</a:t>
            </a:r>
          </a:p>
          <a:p>
            <a:r>
              <a:rPr lang="sr-Cyrl-RS" dirty="0" smtClean="0"/>
              <a:t>Пријава се уноси у базу нежељених реакција СЗО (Колаборативни центар у Упсали, Шведска).</a:t>
            </a:r>
          </a:p>
          <a:p>
            <a:pPr>
              <a:buNone/>
            </a:pPr>
            <a:endParaRPr lang="sr-Cyrl-RS" dirty="0" smtClean="0"/>
          </a:p>
          <a:p>
            <a:r>
              <a:rPr lang="sr-Latn-RS" b="1" dirty="0" smtClean="0"/>
              <a:t>www.alims.gov.rs/cir/farmakovigilanca/farmakovigilanca_prijava.php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200" dirty="0" smtClean="0"/>
              <a:t>Поступак после пријаве НДЛ Агенцији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r>
              <a:rPr lang="sr-Cyrl-CS" dirty="0" smtClean="0"/>
              <a:t>корисни </a:t>
            </a:r>
            <a:r>
              <a:rPr lang="sr-Cyrl-CS" dirty="0"/>
              <a:t>за стварање хипотезе о узроку нежељеног дејства</a:t>
            </a:r>
          </a:p>
          <a:p>
            <a:r>
              <a:rPr lang="sr-Cyrl-CS" dirty="0" smtClean="0"/>
              <a:t>мане:</a:t>
            </a:r>
            <a:endParaRPr lang="sr-Cyrl-CS" dirty="0"/>
          </a:p>
          <a:p>
            <a:pPr lvl="1"/>
            <a:r>
              <a:rPr lang="sr-Cyrl-CS" dirty="0" smtClean="0"/>
              <a:t>мали </a:t>
            </a:r>
            <a:r>
              <a:rPr lang="sr-Cyrl-CS" dirty="0"/>
              <a:t>део НДЛ </a:t>
            </a:r>
            <a:r>
              <a:rPr lang="sr-Cyrl-CS" dirty="0" smtClean="0"/>
              <a:t>се публикује</a:t>
            </a:r>
            <a:endParaRPr lang="sr-Cyrl-CS" dirty="0"/>
          </a:p>
          <a:p>
            <a:pPr lvl="1"/>
            <a:r>
              <a:rPr lang="sr-Cyrl-CS" dirty="0" smtClean="0"/>
              <a:t>недовољна документација</a:t>
            </a:r>
            <a:endParaRPr lang="sr-Cyrl-CS" dirty="0"/>
          </a:p>
          <a:p>
            <a:pPr lvl="1"/>
            <a:r>
              <a:rPr lang="sr-Cyrl-CS" dirty="0"/>
              <a:t>велика временска пауза између појаве НДЛ и </a:t>
            </a:r>
            <a:r>
              <a:rPr lang="sr-Cyrl-CS" dirty="0" smtClean="0"/>
              <a:t>публикације</a:t>
            </a:r>
            <a:endParaRPr lang="en-US" dirty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dirty="0"/>
              <a:t>Прикази случајева публиковани у медицинској литератури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Cyrl-CS" sz="2800" dirty="0" smtClean="0"/>
              <a:t>произвођач </a:t>
            </a:r>
            <a:r>
              <a:rPr lang="sr-Cyrl-CS" sz="2800" dirty="0"/>
              <a:t>лека </a:t>
            </a:r>
            <a:r>
              <a:rPr lang="sr-Cyrl-CS" sz="2800" dirty="0" smtClean="0"/>
              <a:t>финансијски стимулише лекаре да пријављују </a:t>
            </a:r>
            <a:r>
              <a:rPr lang="sr-Cyrl-CS" sz="2800" dirty="0"/>
              <a:t>НДЛ</a:t>
            </a:r>
          </a:p>
          <a:p>
            <a:pPr>
              <a:lnSpc>
                <a:spcPct val="90000"/>
              </a:lnSpc>
              <a:buNone/>
            </a:pPr>
            <a:endParaRPr lang="sr-Cyrl-CS" sz="2800" dirty="0"/>
          </a:p>
          <a:p>
            <a:pPr>
              <a:lnSpc>
                <a:spcPct val="90000"/>
              </a:lnSpc>
            </a:pPr>
            <a:r>
              <a:rPr lang="sr-Cyrl-CS" dirty="0" smtClean="0"/>
              <a:t>л</a:t>
            </a:r>
            <a:r>
              <a:rPr lang="sr-Cyrl-CS" sz="2800" dirty="0" smtClean="0"/>
              <a:t>екари који прописују лек треба да пријаве сваки случај НД који примете код својих пацијената</a:t>
            </a:r>
          </a:p>
          <a:p>
            <a:pPr>
              <a:lnSpc>
                <a:spcPct val="90000"/>
              </a:lnSpc>
            </a:pPr>
            <a:endParaRPr lang="sr-Cyrl-CS" dirty="0" smtClean="0"/>
          </a:p>
          <a:p>
            <a:pPr>
              <a:lnSpc>
                <a:spcPct val="90000"/>
              </a:lnSpc>
              <a:buNone/>
            </a:pPr>
            <a:endParaRPr lang="en-US" sz="2800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dirty="0" smtClean="0"/>
              <a:t>Стимулисано пријављивање </a:t>
            </a:r>
            <a:r>
              <a:rPr lang="sr-Cyrl-CS" dirty="0"/>
              <a:t>НДЛ</a:t>
            </a:r>
            <a:br>
              <a:rPr lang="sr-Cyrl-CS" dirty="0"/>
            </a:br>
            <a:r>
              <a:rPr lang="sr-Cyrl-CS" dirty="0"/>
              <a:t>(</a:t>
            </a:r>
            <a:r>
              <a:rPr lang="en-US" i="1" dirty="0"/>
              <a:t>Post Marketing Surveillance</a:t>
            </a:r>
            <a:r>
              <a:rPr lang="en-US" dirty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 dirty="0"/>
              <a:t>изабере се неколико места (установа) са којих ће се активно прикупљати НДЛ</a:t>
            </a:r>
          </a:p>
          <a:p>
            <a:pPr>
              <a:lnSpc>
                <a:spcPct val="90000"/>
              </a:lnSpc>
            </a:pPr>
            <a:r>
              <a:rPr lang="sr-Cyrl-CS" dirty="0" smtClean="0"/>
              <a:t>интервјуишу се пацијенти</a:t>
            </a:r>
            <a:r>
              <a:rPr lang="sr-Cyrl-CS" sz="2800" dirty="0" smtClean="0"/>
              <a:t> и </a:t>
            </a:r>
            <a:r>
              <a:rPr lang="sr-Cyrl-CS" sz="2800" dirty="0"/>
              <a:t>детаљно прегледају њихове историје</a:t>
            </a:r>
          </a:p>
          <a:p>
            <a:pPr>
              <a:lnSpc>
                <a:spcPct val="90000"/>
              </a:lnSpc>
            </a:pPr>
            <a:r>
              <a:rPr lang="sr-Cyrl-CS" dirty="0" smtClean="0"/>
              <a:t>м</a:t>
            </a:r>
            <a:r>
              <a:rPr lang="sr-Cyrl-CS" sz="2800" dirty="0" smtClean="0"/>
              <a:t>ане: </a:t>
            </a:r>
            <a:endParaRPr lang="sr-Cyrl-CS" sz="2800" dirty="0"/>
          </a:p>
          <a:p>
            <a:pPr lvl="1">
              <a:lnSpc>
                <a:spcPct val="90000"/>
              </a:lnSpc>
            </a:pPr>
            <a:r>
              <a:rPr lang="sr-Cyrl-CS" sz="2400" dirty="0" smtClean="0"/>
              <a:t>лош одабир “стражарских</a:t>
            </a:r>
            <a:r>
              <a:rPr lang="sr-Cyrl-CS" sz="2400" dirty="0"/>
              <a:t>” места</a:t>
            </a:r>
          </a:p>
          <a:p>
            <a:pPr lvl="1">
              <a:lnSpc>
                <a:spcPct val="90000"/>
              </a:lnSpc>
            </a:pPr>
            <a:r>
              <a:rPr lang="sr-Cyrl-CS" sz="2400" dirty="0"/>
              <a:t>мали број пацијената</a:t>
            </a:r>
          </a:p>
          <a:p>
            <a:pPr lvl="1">
              <a:lnSpc>
                <a:spcPct val="90000"/>
              </a:lnSpc>
            </a:pPr>
            <a:r>
              <a:rPr lang="sr-Cyrl-CS" dirty="0" smtClean="0"/>
              <a:t>с</a:t>
            </a:r>
            <a:r>
              <a:rPr lang="sr-Cyrl-CS" sz="2400" dirty="0" smtClean="0"/>
              <a:t>купа метода</a:t>
            </a:r>
            <a:endParaRPr lang="en-US" sz="2400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z="4000" dirty="0" smtClean="0"/>
              <a:t>Прикупљање </a:t>
            </a:r>
            <a:r>
              <a:rPr lang="sr-Cyrl-CS" sz="4000" dirty="0"/>
              <a:t>НДЛ са “стражарских” места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 smtClean="0"/>
              <a:t>опсервациони тип </a:t>
            </a:r>
            <a:r>
              <a:rPr lang="sr-Cyrl-CS" dirty="0" smtClean="0">
                <a:solidFill>
                  <a:schemeClr val="accent4">
                    <a:lumMod val="75000"/>
                  </a:schemeClr>
                </a:solidFill>
              </a:rPr>
              <a:t>постмаркетиншког</a:t>
            </a:r>
            <a:r>
              <a:rPr lang="sr-Cyrl-CS" dirty="0" smtClean="0"/>
              <a:t> праћења лекова који пружа увид у реалне клиничке податке </a:t>
            </a:r>
          </a:p>
          <a:p>
            <a:r>
              <a:rPr lang="sr-Cyrl-CS" sz="2800" dirty="0" smtClean="0"/>
              <a:t>користи </a:t>
            </a:r>
            <a:r>
              <a:rPr lang="sr-Cyrl-CS" sz="2800" dirty="0"/>
              <a:t>се само за нове лекове</a:t>
            </a:r>
          </a:p>
          <a:p>
            <a:r>
              <a:rPr lang="sr-Cyrl-CS" dirty="0" smtClean="0"/>
              <a:t>и</a:t>
            </a:r>
            <a:r>
              <a:rPr lang="sr-Cyrl-CS" sz="2800" dirty="0" smtClean="0"/>
              <a:t>дентификују се </a:t>
            </a:r>
            <a:r>
              <a:rPr lang="sr-Cyrl-CS" sz="2800" dirty="0"/>
              <a:t>лекар и пацијент који му је прописао лек </a:t>
            </a:r>
            <a:r>
              <a:rPr lang="sr-Cyrl-CS" sz="2800" dirty="0" smtClean="0"/>
              <a:t>(преко </a:t>
            </a:r>
            <a:r>
              <a:rPr lang="sr-Cyrl-CS" sz="2800" dirty="0"/>
              <a:t>компјутерског праћења рецепата), </a:t>
            </a:r>
            <a:r>
              <a:rPr lang="sr-Cyrl-CS" sz="2800" dirty="0" smtClean="0"/>
              <a:t>а потом се лекару </a:t>
            </a:r>
            <a:r>
              <a:rPr lang="sr-Cyrl-CS" sz="2800" dirty="0"/>
              <a:t>шаље </a:t>
            </a:r>
            <a:r>
              <a:rPr lang="sr-Cyrl-CS" sz="2800" dirty="0" smtClean="0"/>
              <a:t>упитник ("</a:t>
            </a:r>
            <a:r>
              <a:rPr lang="sr-Cyrl-CS" sz="2800" dirty="0" smtClean="0">
                <a:solidFill>
                  <a:srgbClr val="00B050"/>
                </a:solidFill>
              </a:rPr>
              <a:t>зелени формулар</a:t>
            </a:r>
            <a:r>
              <a:rPr lang="sr-Cyrl-CS" sz="2800" dirty="0" smtClean="0"/>
              <a:t>") </a:t>
            </a:r>
            <a:r>
              <a:rPr lang="sr-Cyrl-CS" sz="2800" dirty="0"/>
              <a:t>који </a:t>
            </a:r>
            <a:r>
              <a:rPr lang="sr-Cyrl-CS" sz="2800" dirty="0" smtClean="0"/>
              <a:t>треба </a:t>
            </a:r>
            <a:r>
              <a:rPr lang="sr-Cyrl-CS" sz="2800" dirty="0"/>
              <a:t>да попуни и врати</a:t>
            </a:r>
          </a:p>
          <a:p>
            <a:r>
              <a:rPr lang="sr-Cyrl-CS" sz="2800" dirty="0"/>
              <a:t>у упитнику се траже подаци о нежељеним </a:t>
            </a:r>
            <a:r>
              <a:rPr lang="sr-Cyrl-CS" sz="2800" dirty="0" smtClean="0"/>
              <a:t>дејствима лека </a:t>
            </a:r>
            <a:r>
              <a:rPr lang="sr-Cyrl-CS" sz="2800" dirty="0"/>
              <a:t>током целе примене лека</a:t>
            </a:r>
          </a:p>
          <a:p>
            <a:endParaRPr lang="en-US" sz="2800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200" dirty="0"/>
              <a:t>Праћење сваког случаја прописивања лека (</a:t>
            </a:r>
            <a:r>
              <a:rPr lang="en-US" sz="3200" i="1" dirty="0"/>
              <a:t>Prescription Event </a:t>
            </a:r>
            <a:r>
              <a:rPr lang="en-US" sz="3200" i="1" dirty="0" smtClean="0"/>
              <a:t>Monitoring</a:t>
            </a:r>
            <a:r>
              <a:rPr lang="sr-Cyrl-RS" sz="3200" i="1" dirty="0" smtClean="0"/>
              <a:t>- РЕМ студије</a:t>
            </a:r>
            <a:r>
              <a:rPr lang="en-US" sz="3200" dirty="0" smtClean="0"/>
              <a:t>)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84576"/>
          </a:xfrm>
        </p:spPr>
        <p:txBody>
          <a:bodyPr>
            <a:normAutofit/>
          </a:bodyPr>
          <a:lstStyle/>
          <a:p>
            <a:pPr>
              <a:buNone/>
            </a:pPr>
            <a:endParaRPr lang="sr-Latn-RS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Фармаковигиланца је наука која се бави нежељеним дејствима лекова и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скуп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en-US" dirty="0" smtClean="0"/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односе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прикупљање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откривање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процену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разумевање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превенцију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нежељених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дејстава на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Фармаковигиланца</a:t>
            </a:r>
            <a:endParaRPr lang="en-US" sz="36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sr-Cyrl-CS" dirty="0" smtClean="0"/>
              <a:t>спроводи се у Великој Британији, Новом Зеланду</a:t>
            </a:r>
            <a:r>
              <a:rPr lang="sr-Latn-RS" dirty="0" smtClean="0"/>
              <a:t> </a:t>
            </a:r>
            <a:r>
              <a:rPr lang="sr-Cyrl-CS" dirty="0" smtClean="0"/>
              <a:t>на националном нивоу</a:t>
            </a:r>
            <a:endParaRPr lang="sr-Latn-RS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sr-Cyrl-CS" dirty="0" smtClean="0"/>
              <a:t>не захтева процену о каузалности</a:t>
            </a:r>
            <a:endParaRPr lang="sr-Latn-RS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sr-Cyrl-CS" dirty="0" smtClean="0"/>
              <a:t>ограничења: </a:t>
            </a:r>
          </a:p>
          <a:p>
            <a:pPr marL="603504" lvl="2" indent="-256032">
              <a:spcBef>
                <a:spcPts val="400"/>
              </a:spcBef>
              <a:buSzPct val="68000"/>
              <a:buFont typeface="Arial" pitchFamily="34" charset="0"/>
              <a:buChar char="•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слаба сарадња лекара или пацијената (само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50–70%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зелених формулара послатих прописивачима бива попуњено и враћено, док за остатак болесника исход терапије остаје непознат)</a:t>
            </a:r>
          </a:p>
          <a:p>
            <a:pPr marL="603504" lvl="2" indent="-256032">
              <a:spcBef>
                <a:spcPts val="400"/>
              </a:spcBef>
              <a:buSzPct val="68000"/>
              <a:buFont typeface="Arial" pitchFamily="34" charset="0"/>
              <a:buChar char="•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 обезбеђује податке о комплијанси нити о примени ОТЦ лекова</a:t>
            </a:r>
          </a:p>
          <a:p>
            <a:pPr marL="603504" lvl="2" indent="-256032">
              <a:spcBef>
                <a:spcPts val="400"/>
              </a:spcBef>
              <a:buSzPct val="68000"/>
              <a:buFont typeface="Arial" pitchFamily="34" charset="0"/>
              <a:buChar char="•"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PEM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студија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се не односи на хоспитализоване болеснике, па многи нежељени догађаји остају невидљиви за систем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CS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sr-Cyrl-C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Праћење сваког случаја прописивања лека (</a:t>
            </a:r>
            <a:r>
              <a:rPr lang="en-US" i="1" dirty="0" smtClean="0"/>
              <a:t>Prescription Event Monitoring</a:t>
            </a:r>
            <a:r>
              <a:rPr lang="sr-Cyrl-RS" i="1" dirty="0" smtClean="0"/>
              <a:t>- РЕМ студије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/>
              <a:t>постоје регистри </a:t>
            </a:r>
            <a:r>
              <a:rPr lang="sr-Cyrl-CS" dirty="0" smtClean="0"/>
              <a:t>пацијената који </a:t>
            </a:r>
            <a:r>
              <a:rPr lang="sr-Cyrl-CS" dirty="0"/>
              <a:t>пате од одређене болести и регистри пацијената који примају одређени лек</a:t>
            </a:r>
          </a:p>
          <a:p>
            <a:r>
              <a:rPr lang="sr-Cyrl-CS" dirty="0" smtClean="0"/>
              <a:t>могу </a:t>
            </a:r>
            <a:r>
              <a:rPr lang="sr-Cyrl-CS" dirty="0"/>
              <a:t>послужити као основа за студије случај-контрола или кохортне студије</a:t>
            </a:r>
          </a:p>
          <a:p>
            <a:r>
              <a:rPr lang="sr-Cyrl-CS" dirty="0"/>
              <a:t>користе </a:t>
            </a:r>
            <a:r>
              <a:rPr lang="sr-Cyrl-CS" dirty="0" smtClean="0"/>
              <a:t>стандардне </a:t>
            </a:r>
            <a:r>
              <a:rPr lang="sr-Cyrl-CS" dirty="0"/>
              <a:t>упитнике за прикупљање информација</a:t>
            </a:r>
            <a:endParaRPr lang="en-US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Регистри пацијената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i="1" dirty="0"/>
              <a:t>прате све пацијенте у једном тренутку или временском интервалу, без обзира да ли узимају лек или не</a:t>
            </a:r>
          </a:p>
          <a:p>
            <a:r>
              <a:rPr lang="sr-Cyrl-CS" dirty="0" smtClean="0"/>
              <a:t>утврђују преваленцу </a:t>
            </a:r>
            <a:r>
              <a:rPr lang="sr-Cyrl-CS" dirty="0"/>
              <a:t>НДЛ</a:t>
            </a:r>
          </a:p>
          <a:p>
            <a:r>
              <a:rPr lang="sr-Cyrl-CS" dirty="0"/>
              <a:t>могу се користити за утврђивање тренда, ако се понављају више </a:t>
            </a:r>
            <a:r>
              <a:rPr lang="sr-Cyrl-CS" dirty="0" smtClean="0"/>
              <a:t>пута</a:t>
            </a:r>
          </a:p>
          <a:p>
            <a:pPr>
              <a:buNone/>
            </a:pPr>
            <a:endParaRPr lang="sr-Cyrl-CS" dirty="0" smtClean="0"/>
          </a:p>
          <a:p>
            <a:r>
              <a:rPr lang="sr-Cyrl-CS" sz="2400" dirty="0" smtClean="0"/>
              <a:t>мана: </a:t>
            </a:r>
          </a:p>
          <a:p>
            <a:pPr lvl="1">
              <a:buFont typeface="Arial" pitchFamily="34" charset="0"/>
              <a:buChar char="•"/>
            </a:pPr>
            <a:r>
              <a:rPr lang="sr-Cyrl-CS" dirty="0" smtClean="0"/>
              <a:t>не може се утврдити временска веза између узимања лека и НДЛ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Студије пресека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sr-Cyrl-CS" i="1" dirty="0"/>
              <a:t>група пацијената изложена леку се </a:t>
            </a:r>
            <a:r>
              <a:rPr lang="sr-Cyrl-CS" i="1" dirty="0" smtClean="0"/>
              <a:t>прати </a:t>
            </a:r>
            <a:r>
              <a:rPr lang="sr-Cyrl-CS" i="1" dirty="0"/>
              <a:t>одређен период времена</a:t>
            </a:r>
          </a:p>
          <a:p>
            <a:pPr>
              <a:lnSpc>
                <a:spcPct val="90000"/>
              </a:lnSpc>
            </a:pPr>
            <a:r>
              <a:rPr lang="sr-Cyrl-CS" dirty="0" smtClean="0"/>
              <a:t>прати </a:t>
            </a:r>
            <a:r>
              <a:rPr lang="sr-Cyrl-CS" dirty="0"/>
              <a:t>се и кохорта контролних пацијената</a:t>
            </a:r>
          </a:p>
          <a:p>
            <a:pPr>
              <a:lnSpc>
                <a:spcPct val="90000"/>
              </a:lnSpc>
            </a:pPr>
            <a:r>
              <a:rPr lang="sr-Cyrl-CS" dirty="0" smtClean="0"/>
              <a:t>утврђују инциденцу НДЛ</a:t>
            </a:r>
          </a:p>
          <a:p>
            <a:pPr>
              <a:lnSpc>
                <a:spcPct val="90000"/>
              </a:lnSpc>
              <a:buNone/>
            </a:pPr>
            <a:endParaRPr lang="sr-Cyrl-CS" dirty="0"/>
          </a:p>
          <a:p>
            <a:pPr>
              <a:lnSpc>
                <a:spcPct val="90000"/>
              </a:lnSpc>
            </a:pPr>
            <a:r>
              <a:rPr lang="sr-Cyrl-CS" sz="2600" dirty="0" smtClean="0"/>
              <a:t>мане:</a:t>
            </a:r>
            <a:endParaRPr lang="sr-Cyrl-CS" sz="2600" dirty="0"/>
          </a:p>
          <a:p>
            <a:pPr lvl="1">
              <a:lnSpc>
                <a:spcPct val="90000"/>
              </a:lnSpc>
            </a:pPr>
            <a:r>
              <a:rPr lang="sr-Cyrl-CS" sz="2600" dirty="0"/>
              <a:t>неки пацијенти могу да се изгубе</a:t>
            </a:r>
          </a:p>
          <a:p>
            <a:pPr lvl="1">
              <a:lnSpc>
                <a:spcPct val="90000"/>
              </a:lnSpc>
            </a:pPr>
            <a:r>
              <a:rPr lang="sr-Cyrl-CS" sz="2600" dirty="0"/>
              <a:t>скупе су</a:t>
            </a:r>
          </a:p>
          <a:p>
            <a:pPr lvl="1">
              <a:lnSpc>
                <a:spcPct val="90000"/>
              </a:lnSpc>
            </a:pPr>
            <a:r>
              <a:rPr lang="sr-Cyrl-CS" sz="2600" dirty="0" smtClean="0"/>
              <a:t>није адекватна за </a:t>
            </a:r>
            <a:r>
              <a:rPr lang="sr-Cyrl-CS" sz="2600" dirty="0"/>
              <a:t>ретка и врло ретка НДЛ</a:t>
            </a:r>
            <a:endParaRPr lang="en-US" sz="2600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Кохортне студије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sz="2800" i="1" dirty="0"/>
              <a:t>група пацијената са НДЛ се пореди са групом пацијената без НДЛ која није примала лек</a:t>
            </a:r>
          </a:p>
          <a:p>
            <a:r>
              <a:rPr lang="sr-Cyrl-CS" sz="2800" dirty="0" smtClean="0"/>
              <a:t>служи </a:t>
            </a:r>
            <a:r>
              <a:rPr lang="sr-Cyrl-CS" sz="2800" dirty="0"/>
              <a:t>за доказивање хипотезе </a:t>
            </a:r>
            <a:r>
              <a:rPr lang="sr-Cyrl-CS" sz="2800" dirty="0" smtClean="0"/>
              <a:t>коју </a:t>
            </a:r>
            <a:r>
              <a:rPr lang="sr-Cyrl-CS" sz="2800" dirty="0"/>
              <a:t>је поставило спонтано праћење или кохортна студија</a:t>
            </a:r>
          </a:p>
          <a:p>
            <a:r>
              <a:rPr lang="sr-Cyrl-CS" sz="2800" dirty="0"/>
              <a:t>на један случај треба узети 1 – 4 контроле</a:t>
            </a:r>
          </a:p>
          <a:p>
            <a:r>
              <a:rPr lang="sr-Cyrl-CS" sz="2800" dirty="0"/>
              <a:t>не </a:t>
            </a:r>
            <a:r>
              <a:rPr lang="sr-Cyrl-CS" sz="2800" dirty="0" smtClean="0"/>
              <a:t>могу да одреде инциденцу </a:t>
            </a:r>
            <a:r>
              <a:rPr lang="sr-Cyrl-CS" sz="2800" dirty="0"/>
              <a:t>НДЛ</a:t>
            </a:r>
          </a:p>
          <a:p>
            <a:r>
              <a:rPr lang="sr-Cyrl-CS" sz="2800" i="1" dirty="0"/>
              <a:t>субјекти морају бити по свему слични, осим по изложености леку и појави НДЛ</a:t>
            </a:r>
            <a:endParaRPr lang="en-US" sz="2800" i="1" dirty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Студије случај-контрола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две групе испитаника рандомизовано распоређених</a:t>
            </a:r>
            <a:endParaRPr lang="sr-Cyrl-CS" dirty="0"/>
          </a:p>
          <a:p>
            <a:r>
              <a:rPr lang="sr-Cyrl-CS" dirty="0" smtClean="0"/>
              <a:t>спроводе се </a:t>
            </a:r>
            <a:r>
              <a:rPr lang="sr-Cyrl-CS" dirty="0"/>
              <a:t>на циљној </a:t>
            </a:r>
            <a:r>
              <a:rPr lang="sr-Cyrl-CS" dirty="0" smtClean="0"/>
              <a:t>групи која </a:t>
            </a:r>
            <a:r>
              <a:rPr lang="sr-Cyrl-CS" dirty="0"/>
              <a:t>има већи ризик за НДЛ</a:t>
            </a:r>
          </a:p>
          <a:p>
            <a:r>
              <a:rPr lang="sr-Cyrl-CS" dirty="0"/>
              <a:t>баве се интеракцијама између лекова и интеракцијама лека са храном</a:t>
            </a:r>
            <a:endParaRPr 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Циљане клиничке студије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/>
              <a:t>о</a:t>
            </a:r>
            <a:r>
              <a:rPr lang="sr-Cyrl-CS" dirty="0" smtClean="0"/>
              <a:t>писују </a:t>
            </a:r>
            <a:r>
              <a:rPr lang="sr-Cyrl-CS" dirty="0"/>
              <a:t>како се лек рекламира, прописује и користи у популацији</a:t>
            </a:r>
          </a:p>
          <a:p>
            <a:r>
              <a:rPr lang="sr-Cyrl-CS" dirty="0" smtClean="0"/>
              <a:t>на основу њих се може израчунати инциденца </a:t>
            </a:r>
            <a:r>
              <a:rPr lang="sr-Cyrl-CS" dirty="0"/>
              <a:t>или </a:t>
            </a:r>
            <a:r>
              <a:rPr lang="sr-Cyrl-CS" dirty="0" smtClean="0"/>
              <a:t>преваленца </a:t>
            </a:r>
            <a:r>
              <a:rPr lang="sr-Cyrl-CS" dirty="0"/>
              <a:t>НДЛ</a:t>
            </a:r>
          </a:p>
          <a:p>
            <a:r>
              <a:rPr lang="sr-Cyrl-CS" dirty="0"/>
              <a:t>испитују везу </a:t>
            </a:r>
            <a:r>
              <a:rPr lang="sr-Cyrl-RS" dirty="0" smtClean="0"/>
              <a:t>и</a:t>
            </a:r>
            <a:r>
              <a:rPr lang="sr-Cyrl-CS" dirty="0" smtClean="0"/>
              <a:t>змеђу </a:t>
            </a:r>
            <a:r>
              <a:rPr lang="sr-Cyrl-CS" dirty="0"/>
              <a:t>препорученог прописивања и стварне прописивачке праксе</a:t>
            </a:r>
            <a:endParaRPr lang="en-US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Студије коришћења лекова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sr-Cyrl-RS" dirty="0" smtClean="0"/>
          </a:p>
          <a:p>
            <a:r>
              <a:rPr lang="sr-Cyrl-RS" dirty="0" smtClean="0"/>
              <a:t>Носилац</a:t>
            </a:r>
            <a:r>
              <a:rPr lang="sr-Latn-CS" dirty="0" smtClean="0"/>
              <a:t> </a:t>
            </a:r>
            <a:r>
              <a:rPr lang="sr-Cyrl-RS" dirty="0" smtClean="0"/>
              <a:t>дозволе</a:t>
            </a:r>
            <a:r>
              <a:rPr lang="sr-Latn-CS" dirty="0" smtClean="0"/>
              <a:t> </a:t>
            </a:r>
            <a:r>
              <a:rPr lang="sr-Cyrl-RS" dirty="0" smtClean="0"/>
              <a:t>за</a:t>
            </a:r>
            <a:r>
              <a:rPr lang="sr-Latn-CS" dirty="0" smtClean="0"/>
              <a:t> </a:t>
            </a:r>
            <a:r>
              <a:rPr lang="sr-Cyrl-RS" dirty="0" smtClean="0"/>
              <a:t>лек</a:t>
            </a:r>
            <a:r>
              <a:rPr lang="sr-Latn-CS" dirty="0" smtClean="0"/>
              <a:t> </a:t>
            </a:r>
            <a:r>
              <a:rPr lang="sr-Cyrl-RS" dirty="0" smtClean="0"/>
              <a:t>дужан</a:t>
            </a:r>
            <a:r>
              <a:rPr lang="sr-Latn-CS" dirty="0" smtClean="0"/>
              <a:t> </a:t>
            </a:r>
            <a:r>
              <a:rPr lang="sr-Cyrl-RS" dirty="0" smtClean="0"/>
              <a:t>је</a:t>
            </a:r>
            <a:r>
              <a:rPr lang="sr-Latn-CS" dirty="0" smtClean="0"/>
              <a:t> </a:t>
            </a:r>
            <a:r>
              <a:rPr lang="sr-Cyrl-RS" dirty="0" smtClean="0"/>
              <a:t>да</a:t>
            </a:r>
            <a:r>
              <a:rPr lang="sr-Latn-CS" dirty="0" smtClean="0"/>
              <a:t> </a:t>
            </a:r>
            <a:r>
              <a:rPr lang="sr-Cyrl-RS" dirty="0" smtClean="0"/>
              <a:t>на</a:t>
            </a:r>
            <a:r>
              <a:rPr lang="sr-Latn-CS" dirty="0" smtClean="0"/>
              <a:t> </a:t>
            </a:r>
            <a:r>
              <a:rPr lang="sr-Cyrl-RS" dirty="0" smtClean="0"/>
              <a:t>захтев</a:t>
            </a:r>
            <a:r>
              <a:rPr lang="sr-Latn-CS" dirty="0" smtClean="0"/>
              <a:t> </a:t>
            </a:r>
            <a:r>
              <a:rPr lang="sr-Cyrl-RS" dirty="0" smtClean="0"/>
              <a:t>доставља</a:t>
            </a:r>
            <a:r>
              <a:rPr lang="sr-Latn-CS" dirty="0" smtClean="0"/>
              <a:t> </a:t>
            </a:r>
            <a:r>
              <a:rPr lang="sr-Cyrl-RS" dirty="0" smtClean="0"/>
              <a:t>Агенцији</a:t>
            </a:r>
            <a:r>
              <a:rPr lang="sr-Latn-CS" dirty="0" smtClean="0"/>
              <a:t> </a:t>
            </a:r>
            <a:r>
              <a:rPr lang="sr-Cyrl-RS" dirty="0" smtClean="0"/>
              <a:t>периодичне</a:t>
            </a:r>
            <a:r>
              <a:rPr lang="sr-Latn-CS" dirty="0" smtClean="0"/>
              <a:t> </a:t>
            </a:r>
            <a:r>
              <a:rPr lang="sr-Cyrl-RS" dirty="0" smtClean="0"/>
              <a:t>извештаје</a:t>
            </a:r>
            <a:r>
              <a:rPr lang="sr-Latn-CS" dirty="0" smtClean="0"/>
              <a:t> </a:t>
            </a:r>
            <a:r>
              <a:rPr lang="sr-Cyrl-RS" dirty="0" smtClean="0"/>
              <a:t>о</a:t>
            </a:r>
            <a:r>
              <a:rPr lang="en-US" dirty="0" smtClean="0"/>
              <a:t> </a:t>
            </a:r>
            <a:r>
              <a:rPr lang="sr-Cyrl-RS" dirty="0" smtClean="0"/>
              <a:t>безбедности</a:t>
            </a:r>
            <a:r>
              <a:rPr lang="sr-Latn-CS" dirty="0" smtClean="0"/>
              <a:t> </a:t>
            </a:r>
            <a:r>
              <a:rPr lang="sr-Cyrl-RS" dirty="0" smtClean="0"/>
              <a:t>лека</a:t>
            </a:r>
            <a:r>
              <a:rPr lang="sr-Latn-CS" dirty="0" smtClean="0"/>
              <a:t> </a:t>
            </a:r>
            <a:r>
              <a:rPr lang="sr-Cyrl-RS" dirty="0" smtClean="0"/>
              <a:t>сваких</a:t>
            </a:r>
            <a:r>
              <a:rPr lang="sr-Latn-CS" dirty="0" smtClean="0"/>
              <a:t> </a:t>
            </a:r>
            <a:r>
              <a:rPr lang="sr-Cyrl-RS" dirty="0" smtClean="0"/>
              <a:t>шест</a:t>
            </a:r>
            <a:r>
              <a:rPr lang="sr-Latn-CS" dirty="0" smtClean="0"/>
              <a:t> </a:t>
            </a:r>
            <a:r>
              <a:rPr lang="sr-Cyrl-RS" dirty="0" smtClean="0"/>
              <a:t>месеци</a:t>
            </a:r>
            <a:r>
              <a:rPr lang="sr-Latn-CS" dirty="0" smtClean="0"/>
              <a:t> </a:t>
            </a:r>
            <a:r>
              <a:rPr lang="sr-Cyrl-RS" dirty="0" smtClean="0"/>
              <a:t>током</a:t>
            </a:r>
            <a:r>
              <a:rPr lang="sr-Latn-CS" dirty="0" smtClean="0"/>
              <a:t> </a:t>
            </a:r>
            <a:r>
              <a:rPr lang="sr-Cyrl-RS" dirty="0" smtClean="0"/>
              <a:t>прве</a:t>
            </a:r>
            <a:r>
              <a:rPr lang="sr-Latn-CS" dirty="0" smtClean="0"/>
              <a:t> </a:t>
            </a:r>
            <a:r>
              <a:rPr lang="sr-Cyrl-RS" dirty="0" smtClean="0"/>
              <a:t>две</a:t>
            </a:r>
            <a:r>
              <a:rPr lang="sr-Latn-CS" dirty="0" smtClean="0"/>
              <a:t> </a:t>
            </a:r>
            <a:r>
              <a:rPr lang="sr-Cyrl-RS" dirty="0" smtClean="0"/>
              <a:t>године</a:t>
            </a:r>
            <a:r>
              <a:rPr lang="sr-Latn-CS" dirty="0" smtClean="0"/>
              <a:t> </a:t>
            </a:r>
            <a:r>
              <a:rPr lang="sr-Cyrl-RS" dirty="0" smtClean="0"/>
              <a:t>од</a:t>
            </a:r>
            <a:r>
              <a:rPr lang="sr-Latn-CS" dirty="0" smtClean="0"/>
              <a:t> </a:t>
            </a:r>
            <a:r>
              <a:rPr lang="sr-Cyrl-RS" dirty="0" smtClean="0"/>
              <a:t>дана</a:t>
            </a:r>
            <a:r>
              <a:rPr lang="sr-Latn-CS" dirty="0" smtClean="0"/>
              <a:t> </a:t>
            </a:r>
            <a:r>
              <a:rPr lang="sr-Cyrl-RS" dirty="0" smtClean="0"/>
              <a:t>стављања</a:t>
            </a:r>
            <a:r>
              <a:rPr lang="sr-Latn-CS" dirty="0" smtClean="0"/>
              <a:t> </a:t>
            </a:r>
            <a:r>
              <a:rPr lang="sr-Cyrl-RS" dirty="0" smtClean="0"/>
              <a:t>лека</a:t>
            </a:r>
            <a:r>
              <a:rPr lang="sr-Latn-CS" dirty="0" smtClean="0"/>
              <a:t> </a:t>
            </a:r>
            <a:r>
              <a:rPr lang="sr-Cyrl-RS" dirty="0" smtClean="0"/>
              <a:t>у</a:t>
            </a:r>
            <a:r>
              <a:rPr lang="sr-Latn-CS" dirty="0" smtClean="0"/>
              <a:t> </a:t>
            </a:r>
            <a:r>
              <a:rPr lang="sr-Cyrl-RS" dirty="0" smtClean="0"/>
              <a:t>промет</a:t>
            </a:r>
            <a:r>
              <a:rPr lang="sr-Latn-CS" dirty="0" smtClean="0"/>
              <a:t>, 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sr-Cyrl-RS" dirty="0" smtClean="0"/>
              <a:t>затим</a:t>
            </a:r>
            <a:r>
              <a:rPr lang="sr-Latn-CS" dirty="0" smtClean="0"/>
              <a:t> </a:t>
            </a:r>
            <a:r>
              <a:rPr lang="sr-Cyrl-RS" dirty="0" smtClean="0"/>
              <a:t>једном</a:t>
            </a:r>
            <a:r>
              <a:rPr lang="sr-Latn-CS" dirty="0" smtClean="0"/>
              <a:t> </a:t>
            </a:r>
            <a:r>
              <a:rPr lang="sr-Cyrl-RS" dirty="0" smtClean="0"/>
              <a:t>годишње</a:t>
            </a:r>
            <a:r>
              <a:rPr lang="sr-Latn-CS" dirty="0" smtClean="0"/>
              <a:t> </a:t>
            </a:r>
            <a:r>
              <a:rPr lang="sr-Cyrl-RS" dirty="0" smtClean="0"/>
              <a:t>током</a:t>
            </a:r>
            <a:r>
              <a:rPr lang="sr-Latn-CS" dirty="0" smtClean="0"/>
              <a:t> </a:t>
            </a:r>
            <a:r>
              <a:rPr lang="sr-Cyrl-RS" dirty="0" smtClean="0"/>
              <a:t>наредне</a:t>
            </a:r>
            <a:r>
              <a:rPr lang="sr-Latn-CS" dirty="0" smtClean="0"/>
              <a:t> </a:t>
            </a:r>
            <a:r>
              <a:rPr lang="sr-Cyrl-RS" dirty="0" smtClean="0"/>
              <a:t>две</a:t>
            </a:r>
            <a:r>
              <a:rPr lang="sr-Latn-CS" dirty="0" smtClean="0"/>
              <a:t> </a:t>
            </a:r>
            <a:r>
              <a:rPr lang="sr-Cyrl-RS" dirty="0" smtClean="0"/>
              <a:t>године</a:t>
            </a:r>
            <a:r>
              <a:rPr lang="sr-Latn-CS" dirty="0" smtClean="0"/>
              <a:t>.</a:t>
            </a:r>
            <a:endParaRPr lang="en-US" dirty="0" smtClean="0"/>
          </a:p>
          <a:p>
            <a:endParaRPr lang="sr-Latn-CS" dirty="0" smtClean="0"/>
          </a:p>
          <a:p>
            <a:r>
              <a:rPr lang="sr-Cyrl-RS" dirty="0" smtClean="0"/>
              <a:t>Истеком</a:t>
            </a:r>
            <a:r>
              <a:rPr lang="sr-Latn-CS" dirty="0" smtClean="0"/>
              <a:t> </a:t>
            </a:r>
            <a:r>
              <a:rPr lang="sr-Cyrl-RS" dirty="0" smtClean="0"/>
              <a:t>рока</a:t>
            </a:r>
            <a:r>
              <a:rPr lang="sr-Latn-CS" dirty="0" smtClean="0"/>
              <a:t> </a:t>
            </a:r>
            <a:r>
              <a:rPr lang="sr-Cyrl-RS" dirty="0" smtClean="0"/>
              <a:t>носилац</a:t>
            </a:r>
            <a:r>
              <a:rPr lang="sr-Latn-CS" dirty="0" smtClean="0"/>
              <a:t> </a:t>
            </a:r>
            <a:r>
              <a:rPr lang="sr-Cyrl-RS" dirty="0" smtClean="0"/>
              <a:t>дозволе</a:t>
            </a:r>
            <a:r>
              <a:rPr lang="sr-Latn-CS" dirty="0" smtClean="0"/>
              <a:t> </a:t>
            </a:r>
            <a:r>
              <a:rPr lang="sr-Cyrl-RS" dirty="0" smtClean="0"/>
              <a:t>доставља</a:t>
            </a:r>
            <a:r>
              <a:rPr lang="sr-Latn-CS" dirty="0" smtClean="0"/>
              <a:t> </a:t>
            </a:r>
            <a:r>
              <a:rPr lang="sr-Cyrl-RS" dirty="0" smtClean="0"/>
              <a:t>Агенцији</a:t>
            </a:r>
            <a:r>
              <a:rPr lang="sr-Latn-CS" dirty="0" smtClean="0"/>
              <a:t> </a:t>
            </a:r>
            <a:r>
              <a:rPr lang="sr-Cyrl-RS" dirty="0" smtClean="0"/>
              <a:t>периодични</a:t>
            </a:r>
            <a:r>
              <a:rPr lang="sr-Latn-CS" dirty="0" smtClean="0"/>
              <a:t> </a:t>
            </a:r>
            <a:r>
              <a:rPr lang="sr-Cyrl-RS" dirty="0" smtClean="0"/>
              <a:t>извештај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sr-Latn-CS" dirty="0" smtClean="0"/>
              <a:t> </a:t>
            </a:r>
            <a:r>
              <a:rPr lang="sr-Cyrl-RS" dirty="0" smtClean="0"/>
              <a:t>трогодишњим</a:t>
            </a:r>
            <a:r>
              <a:rPr lang="sr-Latn-CS" dirty="0" smtClean="0"/>
              <a:t> </a:t>
            </a:r>
            <a:r>
              <a:rPr lang="sr-Cyrl-RS" dirty="0" smtClean="0"/>
              <a:t>интервалима</a:t>
            </a:r>
            <a:r>
              <a:rPr lang="sr-Latn-CS" dirty="0" smtClean="0"/>
              <a:t> </a:t>
            </a:r>
            <a:r>
              <a:rPr lang="sr-Cyrl-RS" dirty="0" smtClean="0"/>
              <a:t>или</a:t>
            </a:r>
            <a:r>
              <a:rPr lang="sr-Latn-CS" dirty="0" smtClean="0"/>
              <a:t> </a:t>
            </a:r>
            <a:r>
              <a:rPr lang="sr-Cyrl-RS" dirty="0" smtClean="0"/>
              <a:t>одмах</a:t>
            </a:r>
            <a:r>
              <a:rPr lang="sr-Latn-CS" dirty="0" smtClean="0"/>
              <a:t> </a:t>
            </a:r>
            <a:r>
              <a:rPr lang="sr-Cyrl-RS" dirty="0" smtClean="0"/>
              <a:t>по</a:t>
            </a:r>
            <a:r>
              <a:rPr lang="sr-Latn-CS" dirty="0" smtClean="0"/>
              <a:t> </a:t>
            </a:r>
            <a:r>
              <a:rPr lang="sr-Cyrl-RS" dirty="0" smtClean="0"/>
              <a:t>добијању</a:t>
            </a:r>
            <a:r>
              <a:rPr lang="sr-Latn-CS" dirty="0" smtClean="0"/>
              <a:t> </a:t>
            </a:r>
            <a:r>
              <a:rPr lang="sr-Cyrl-RS" dirty="0" smtClean="0"/>
              <a:t>информације</a:t>
            </a:r>
            <a:r>
              <a:rPr lang="sr-Latn-CS" dirty="0" smtClean="0"/>
              <a:t> </a:t>
            </a:r>
            <a:r>
              <a:rPr lang="sr-Cyrl-RS" dirty="0" smtClean="0"/>
              <a:t>о</a:t>
            </a:r>
            <a:r>
              <a:rPr lang="sr-Latn-CS" dirty="0" smtClean="0"/>
              <a:t> </a:t>
            </a:r>
            <a:r>
              <a:rPr lang="sr-Cyrl-RS" dirty="0" smtClean="0"/>
              <a:t>свим</a:t>
            </a:r>
            <a:r>
              <a:rPr lang="sr-Latn-CS" dirty="0" smtClean="0"/>
              <a:t> </a:t>
            </a:r>
            <a:r>
              <a:rPr lang="sr-Cyrl-RS" dirty="0" smtClean="0"/>
              <a:t>нежељеним</a:t>
            </a:r>
            <a:r>
              <a:rPr lang="sr-Latn-CS" dirty="0" smtClean="0"/>
              <a:t> </a:t>
            </a:r>
            <a:r>
              <a:rPr lang="sr-Cyrl-RS" dirty="0" smtClean="0"/>
              <a:t>реакцијама</a:t>
            </a:r>
            <a:r>
              <a:rPr lang="en-US" dirty="0" smtClean="0"/>
              <a:t> </a:t>
            </a:r>
            <a:r>
              <a:rPr lang="sr-Cyrl-RS" dirty="0" smtClean="0"/>
              <a:t>на</a:t>
            </a:r>
            <a:r>
              <a:rPr lang="sr-Latn-CS" dirty="0" smtClean="0"/>
              <a:t> </a:t>
            </a:r>
            <a:r>
              <a:rPr lang="sr-Cyrl-RS" dirty="0" smtClean="0"/>
              <a:t>лек</a:t>
            </a:r>
            <a:r>
              <a:rPr lang="sr-Latn-C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Периодични</a:t>
            </a:r>
            <a:r>
              <a:rPr lang="sr-Latn-CS" dirty="0" smtClean="0"/>
              <a:t> </a:t>
            </a:r>
            <a:r>
              <a:rPr lang="sr-Cyrl-RS" dirty="0" smtClean="0"/>
              <a:t>извештаји</a:t>
            </a:r>
            <a:r>
              <a:rPr lang="sr-Latn-CS" dirty="0" smtClean="0"/>
              <a:t> </a:t>
            </a:r>
            <a:r>
              <a:rPr lang="sr-Cyrl-RS" dirty="0" smtClean="0"/>
              <a:t>о</a:t>
            </a:r>
            <a:r>
              <a:rPr lang="sr-Latn-CS" dirty="0" smtClean="0"/>
              <a:t> </a:t>
            </a:r>
            <a:r>
              <a:rPr lang="sr-Cyrl-RS" dirty="0" smtClean="0"/>
              <a:t>безбедности</a:t>
            </a:r>
            <a:r>
              <a:rPr lang="sr-Latn-CS" dirty="0" smtClean="0"/>
              <a:t> </a:t>
            </a:r>
            <a:r>
              <a:rPr lang="sr-Cyrl-RS" dirty="0" smtClean="0"/>
              <a:t>лека</a:t>
            </a:r>
            <a:r>
              <a:rPr lang="sr-Latn-CS" i="1" dirty="0" smtClean="0"/>
              <a:t/>
            </a:r>
            <a:br>
              <a:rPr lang="sr-Latn-CS" i="1" dirty="0" smtClean="0"/>
            </a:br>
            <a:r>
              <a:rPr lang="vi-VN" dirty="0" smtClean="0"/>
              <a:t>(</a:t>
            </a:r>
            <a:r>
              <a:rPr lang="en-US" i="1" dirty="0" smtClean="0"/>
              <a:t>Periodic</a:t>
            </a:r>
            <a:r>
              <a:rPr lang="vi-VN" i="1" dirty="0" smtClean="0"/>
              <a:t> </a:t>
            </a:r>
            <a:r>
              <a:rPr lang="en-US" i="1" dirty="0" err="1" smtClean="0"/>
              <a:t>Safet</a:t>
            </a:r>
            <a:r>
              <a:rPr lang="vi-VN" i="1" dirty="0" smtClean="0"/>
              <a:t>y </a:t>
            </a:r>
            <a:r>
              <a:rPr lang="en-US" i="1" dirty="0" smtClean="0"/>
              <a:t>Update</a:t>
            </a:r>
            <a:r>
              <a:rPr lang="vi-VN" i="1" dirty="0" smtClean="0"/>
              <a:t> </a:t>
            </a:r>
            <a:r>
              <a:rPr lang="en-US" i="1" dirty="0" smtClean="0"/>
              <a:t>R</a:t>
            </a:r>
            <a:r>
              <a:rPr lang="sr-Cyrl-RS" i="1" dirty="0" smtClean="0"/>
              <a:t>е</a:t>
            </a:r>
            <a:r>
              <a:rPr lang="en-US" i="1" dirty="0" smtClean="0"/>
              <a:t>ports</a:t>
            </a:r>
            <a:r>
              <a:rPr lang="vi-VN" i="1" dirty="0" smtClean="0"/>
              <a:t> - </a:t>
            </a:r>
            <a:r>
              <a:rPr lang="en-US" i="1" dirty="0" smtClean="0"/>
              <a:t>PSUR</a:t>
            </a:r>
            <a:r>
              <a:rPr lang="vi-VN" i="1" dirty="0" smtClean="0"/>
              <a:t>)</a:t>
            </a:r>
            <a:endParaRPr lang="en-US" i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/>
          </a:bodyPr>
          <a:lstStyle/>
          <a:p>
            <a:r>
              <a:rPr lang="sr-Cyrl-CS" i="1" dirty="0" smtClean="0"/>
              <a:t>О</a:t>
            </a:r>
            <a:r>
              <a:rPr lang="sr-Cyrl-CS" sz="2800" i="1" dirty="0" smtClean="0"/>
              <a:t>соба</a:t>
            </a:r>
            <a:r>
              <a:rPr lang="sr-Cyrl-CS" sz="2800" dirty="0" smtClean="0"/>
              <a:t> задужена за фармаковигиланцу обилази сва одељења болнице сваког дана</a:t>
            </a:r>
            <a:r>
              <a:rPr lang="sr-Cyrl-RS" dirty="0" smtClean="0"/>
              <a:t> и </a:t>
            </a:r>
            <a:r>
              <a:rPr lang="sr-Cyrl-CS" dirty="0" smtClean="0"/>
              <a:t>р</a:t>
            </a:r>
            <a:r>
              <a:rPr lang="sr-Cyrl-CS" sz="2800" dirty="0" smtClean="0"/>
              <a:t>азговара са лекарима и пацијентима</a:t>
            </a:r>
            <a:endParaRPr lang="sr-Latn-CS" sz="2800" dirty="0" smtClean="0"/>
          </a:p>
          <a:p>
            <a:r>
              <a:rPr lang="sr-Cyrl-CS" dirty="0" smtClean="0"/>
              <a:t>т</a:t>
            </a:r>
            <a:r>
              <a:rPr lang="sr-Cyrl-CS" sz="2800" dirty="0" smtClean="0"/>
              <a:t>рошкови</a:t>
            </a:r>
            <a:r>
              <a:rPr lang="sr-Latn-CS" sz="2800" dirty="0" smtClean="0"/>
              <a:t>: 116$ </a:t>
            </a:r>
            <a:r>
              <a:rPr lang="sr-Cyrl-CS" sz="2800" dirty="0" smtClean="0"/>
              <a:t>по откривеном НДЛ</a:t>
            </a:r>
          </a:p>
          <a:p>
            <a:r>
              <a:rPr lang="sr-Cyrl-CS" i="1" dirty="0" smtClean="0"/>
              <a:t>М</a:t>
            </a:r>
            <a:r>
              <a:rPr lang="sr-Cyrl-CS" sz="2800" i="1" dirty="0" smtClean="0"/>
              <a:t>едицинска сестра </a:t>
            </a:r>
            <a:r>
              <a:rPr lang="sr-Cyrl-CS" sz="2800" dirty="0" smtClean="0"/>
              <a:t>обилази сва одељења болнице сваког дана</a:t>
            </a:r>
            <a:r>
              <a:rPr lang="sr-Cyrl-RS" dirty="0" smtClean="0"/>
              <a:t> и </a:t>
            </a:r>
            <a:r>
              <a:rPr lang="sr-Cyrl-CS" dirty="0" smtClean="0"/>
              <a:t>р</a:t>
            </a:r>
            <a:r>
              <a:rPr lang="sr-Cyrl-CS" sz="2800" dirty="0" smtClean="0"/>
              <a:t>азговара са главном и одељењским сестрама</a:t>
            </a:r>
            <a:endParaRPr lang="sr-Latn-CS" sz="2800" dirty="0" smtClean="0"/>
          </a:p>
          <a:p>
            <a:r>
              <a:rPr lang="sr-Cyrl-CS" dirty="0" smtClean="0"/>
              <a:t>п</a:t>
            </a:r>
            <a:r>
              <a:rPr lang="sr-Cyrl-CS" sz="2800" dirty="0" smtClean="0"/>
              <a:t>озива особу задужену за фармаковигиланцу када посумња на НДЛ</a:t>
            </a:r>
            <a:endParaRPr lang="sr-Latn-CS" sz="2800" dirty="0" smtClean="0"/>
          </a:p>
          <a:p>
            <a:r>
              <a:rPr lang="sr-Cyrl-CS" dirty="0" smtClean="0"/>
              <a:t>т</a:t>
            </a:r>
            <a:r>
              <a:rPr lang="sr-Cyrl-CS" sz="2800" dirty="0" smtClean="0"/>
              <a:t>рошкови</a:t>
            </a:r>
            <a:r>
              <a:rPr lang="sr-Latn-CS" sz="2800" dirty="0" smtClean="0"/>
              <a:t>: 27$ </a:t>
            </a:r>
            <a:r>
              <a:rPr lang="sr-Cyrl-CS" sz="2800" dirty="0" smtClean="0"/>
              <a:t>по откривеном НДЛ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200" dirty="0" smtClean="0"/>
              <a:t>Интензивно и полу-интензивно прикупљање НДЛ у болници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r>
              <a:rPr lang="sr-Cyrl-RS" dirty="0" smtClean="0">
                <a:solidFill>
                  <a:schemeClr val="accent4">
                    <a:lumMod val="75000"/>
                  </a:schemeClr>
                </a:solidFill>
              </a:rPr>
              <a:t>Структурирани</a:t>
            </a:r>
            <a:r>
              <a:rPr lang="sr-Cyrl-RS" dirty="0" smtClean="0"/>
              <a:t> упитници</a:t>
            </a:r>
          </a:p>
          <a:p>
            <a:pPr lvl="1">
              <a:buFont typeface="Wingdings" pitchFamily="2" charset="2"/>
              <a:buChar char="ü"/>
            </a:pPr>
            <a:r>
              <a:rPr lang="ru-RU" dirty="0" smtClean="0"/>
              <a:t>Садрже унапред одређена питања и понуђене</a:t>
            </a:r>
          </a:p>
          <a:p>
            <a:pPr lvl="1">
              <a:buNone/>
            </a:pPr>
            <a:r>
              <a:rPr lang="sr-Cyrl-RS" dirty="0" smtClean="0"/>
              <a:t>одговоре на свако питање</a:t>
            </a:r>
          </a:p>
          <a:p>
            <a:r>
              <a:rPr lang="sr-Cyrl-RS" dirty="0" smtClean="0">
                <a:solidFill>
                  <a:schemeClr val="accent4">
                    <a:lumMod val="75000"/>
                  </a:schemeClr>
                </a:solidFill>
              </a:rPr>
              <a:t>Полу-структурирани</a:t>
            </a:r>
            <a:r>
              <a:rPr lang="sr-Cyrl-RS" dirty="0" smtClean="0"/>
              <a:t> упитници</a:t>
            </a:r>
          </a:p>
          <a:p>
            <a:pPr lvl="1">
              <a:buFont typeface="Wingdings" pitchFamily="2" charset="2"/>
              <a:buChar char="ü"/>
            </a:pPr>
            <a:r>
              <a:rPr lang="ru-RU" dirty="0" smtClean="0"/>
              <a:t>Садрже унапред одређена питања, али без</a:t>
            </a:r>
          </a:p>
          <a:p>
            <a:pPr lvl="1">
              <a:buNone/>
            </a:pPr>
            <a:r>
              <a:rPr lang="ru-RU" dirty="0" smtClean="0"/>
              <a:t>понуђених одговора, већ их уписују испитаници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dirty="0" smtClean="0"/>
              <a:t>Прикупљање НДЛ</a:t>
            </a:r>
            <a:br>
              <a:rPr lang="sr-Cyrl-RS" dirty="0" smtClean="0"/>
            </a:br>
            <a:r>
              <a:rPr lang="sr-Cyrl-RS" dirty="0" smtClean="0"/>
              <a:t>директно од пацијената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72008"/>
          </a:xfrm>
        </p:spPr>
        <p:txBody>
          <a:bodyPr>
            <a:normAutofit fontScale="92500" lnSpcReduction="20000"/>
          </a:bodyPr>
          <a:lstStyle/>
          <a:p>
            <a:r>
              <a:rPr lang="sr-Cyrl-CS" b="1" dirty="0" smtClean="0"/>
              <a:t>Нежељено дејство лека </a:t>
            </a:r>
            <a:r>
              <a:rPr lang="sr-Cyrl-CS" dirty="0" smtClean="0"/>
              <a:t>(НДЛ)</a:t>
            </a:r>
            <a:r>
              <a:rPr lang="sr-Latn-RS" dirty="0" smtClean="0"/>
              <a:t> </a:t>
            </a:r>
            <a:r>
              <a:rPr lang="sr-Cyrl-CS" dirty="0" smtClean="0"/>
              <a:t>је одговор организма на лек који је штетан и ненамеран, и који се јавља при дозама нормално коришћеним за профилаксу, дијагнозу или терапију болести</a:t>
            </a:r>
            <a:r>
              <a:rPr lang="en-US" dirty="0" smtClean="0"/>
              <a:t>,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примени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било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дозе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клиничког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испитивања</a:t>
            </a:r>
            <a:r>
              <a:rPr lang="sr-Cyrl-RS" dirty="0" smtClean="0"/>
              <a:t>.</a:t>
            </a:r>
          </a:p>
          <a:p>
            <a:pPr>
              <a:buNone/>
            </a:pP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Нежељени догађај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је било која непожељна медицинска појава током терапије одређеним леком, која не мора да буде у јасној узрочно-последичној вези са применом лека. </a:t>
            </a:r>
          </a:p>
          <a:p>
            <a:pPr>
              <a:buNone/>
            </a:pP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нежељена дејства лека, неподношење лека, идиосинкразија, токсичне реакције, алергијске манифестације и реакције преосетљивости на лек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Дефиниције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Прво се питају основна и лака питања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Предност се даје општим питањима, а потом</a:t>
            </a:r>
          </a:p>
          <a:p>
            <a:pPr>
              <a:buNone/>
            </a:pPr>
            <a:r>
              <a:rPr lang="sr-Cyrl-RS" dirty="0" smtClean="0"/>
              <a:t>специфичним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Најпре се постављају питања о дешавању у</a:t>
            </a:r>
          </a:p>
          <a:p>
            <a:pPr>
              <a:buNone/>
            </a:pPr>
            <a:r>
              <a:rPr lang="ru-RU" dirty="0" smtClean="0"/>
              <a:t>прошлости, а онда о дешавању у садашњости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Демографски подаци се прикупљају на крају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Карактеристике добрих упитника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sr-Cyrl-RS" dirty="0" smtClean="0"/>
              <a:t>Лични контакт са испитаником</a:t>
            </a:r>
          </a:p>
          <a:p>
            <a:pPr>
              <a:buFont typeface="Wingdings" pitchFamily="2" charset="2"/>
              <a:buChar char="§"/>
            </a:pPr>
            <a:r>
              <a:rPr lang="sr-Cyrl-RS" dirty="0" smtClean="0"/>
              <a:t>Телефоном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Самостално попуњавање од стране испитаника</a:t>
            </a:r>
          </a:p>
          <a:p>
            <a:pPr>
              <a:buFont typeface="Wingdings" pitchFamily="2" charset="2"/>
              <a:buChar char="§"/>
            </a:pPr>
            <a:r>
              <a:rPr lang="sr-Cyrl-RS" dirty="0" smtClean="0"/>
              <a:t>Слање упитника поштом или </a:t>
            </a:r>
            <a:r>
              <a:rPr lang="en-US" dirty="0" smtClean="0"/>
              <a:t>e-mail-</a:t>
            </a:r>
            <a:r>
              <a:rPr lang="sr-Cyrl-RS" dirty="0" smtClean="0"/>
              <a:t>ом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Попуњавање електронским путем преко Интернета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dirty="0" smtClean="0"/>
              <a:t>Начини прикупљања података од пацијената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279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sr-Cyrl-RS" dirty="0" smtClean="0"/>
          </a:p>
          <a:p>
            <a:pPr lvl="1">
              <a:buFont typeface="Wingdings" pitchFamily="2" charset="2"/>
              <a:buChar char="ü"/>
            </a:pPr>
            <a:r>
              <a:rPr lang="sr-Cyrl-RS" sz="2800" dirty="0" smtClean="0"/>
              <a:t>Рано откривање непознатих информација о безбедности лека (детекција сигнала)</a:t>
            </a:r>
          </a:p>
          <a:p>
            <a:pPr lvl="1">
              <a:buFont typeface="Wingdings" pitchFamily="2" charset="2"/>
              <a:buChar char="ü"/>
            </a:pPr>
            <a:endParaRPr lang="sr-Cyrl-RS" sz="2800" dirty="0" smtClean="0"/>
          </a:p>
          <a:p>
            <a:pPr lvl="1">
              <a:buFont typeface="Wingdings" pitchFamily="2" charset="2"/>
              <a:buChar char="ü"/>
            </a:pPr>
            <a:r>
              <a:rPr lang="sr-Cyrl-RS" sz="2800" dirty="0" smtClean="0"/>
              <a:t>Утицај на безбедносни профил лека (Сажетак карактеристика лека и Упутство за пацијента)</a:t>
            </a:r>
          </a:p>
          <a:p>
            <a:pPr lvl="1">
              <a:buFont typeface="Wingdings" pitchFamily="2" charset="2"/>
              <a:buChar char="ü"/>
            </a:pPr>
            <a:endParaRPr lang="sr-Cyrl-RS" sz="2800" dirty="0" smtClean="0"/>
          </a:p>
          <a:p>
            <a:pPr lvl="1">
              <a:buFont typeface="Wingdings" pitchFamily="2" charset="2"/>
              <a:buChar char="ü"/>
            </a:pPr>
            <a:r>
              <a:rPr lang="sr-Cyrl-RS" sz="2800" dirty="0" smtClean="0"/>
              <a:t>Утврђивање фактора ризика за настанак НДЛ</a:t>
            </a:r>
          </a:p>
          <a:p>
            <a:pPr lvl="1">
              <a:buFont typeface="Wingdings" pitchFamily="2" charset="2"/>
              <a:buChar char="ü"/>
            </a:pPr>
            <a:endParaRPr lang="sr-Cyrl-RS" sz="2800" dirty="0" smtClean="0"/>
          </a:p>
          <a:p>
            <a:pPr lvl="1">
              <a:buFont typeface="Wingdings" pitchFamily="2" charset="2"/>
              <a:buChar char="ü"/>
            </a:pPr>
            <a:r>
              <a:rPr lang="sr-Cyrl-RS" sz="2800" dirty="0" smtClean="0"/>
              <a:t>Спречавање непотребних тегоба пацијента</a:t>
            </a:r>
          </a:p>
          <a:p>
            <a:pPr lvl="1">
              <a:buFont typeface="Wingdings" pitchFamily="2" charset="2"/>
              <a:buChar char="ü"/>
            </a:pPr>
            <a:endParaRPr lang="sr-Cyrl-RS" sz="2800" dirty="0" smtClean="0"/>
          </a:p>
          <a:p>
            <a:pPr lvl="1">
              <a:buFont typeface="Wingdings" pitchFamily="2" charset="2"/>
              <a:buChar char="ü"/>
            </a:pPr>
            <a:r>
              <a:rPr lang="sr-Cyrl-RS" sz="2800" dirty="0" smtClean="0"/>
              <a:t>Смањење морбидитета и морталитета</a:t>
            </a:r>
          </a:p>
          <a:p>
            <a:pPr lvl="1">
              <a:buFont typeface="Wingdings" pitchFamily="2" charset="2"/>
              <a:buChar char="ü"/>
            </a:pPr>
            <a:endParaRPr lang="sr-Cyrl-RS" sz="2800" dirty="0" smtClean="0"/>
          </a:p>
          <a:p>
            <a:pPr lvl="1">
              <a:buFont typeface="Wingdings" pitchFamily="2" charset="2"/>
              <a:buChar char="ü"/>
            </a:pPr>
            <a:r>
              <a:rPr lang="sr-Cyrl-RS" sz="2800" dirty="0" smtClean="0"/>
              <a:t>Смањење трошкова лечења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Значај праћења и пријављивања НДЛ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63272" cy="4525963"/>
          </a:xfrm>
        </p:spPr>
        <p:txBody>
          <a:bodyPr>
            <a:normAutofit/>
          </a:bodyPr>
          <a:lstStyle/>
          <a:p>
            <a:r>
              <a:rPr lang="sr-Cyrl-RS" b="1" dirty="0" smtClean="0"/>
              <a:t>Озбиљна нежељена реакција </a:t>
            </a:r>
            <a:r>
              <a:rPr lang="sr-Cyrl-RS" dirty="0" smtClean="0"/>
              <a:t>је штетна и ненамерно изазвана реакција на лек која има за последицу:</a:t>
            </a:r>
          </a:p>
          <a:p>
            <a:r>
              <a:rPr lang="sr-Cyrl-RS" dirty="0" smtClean="0"/>
              <a:t>Смрт</a:t>
            </a:r>
          </a:p>
          <a:p>
            <a:r>
              <a:rPr lang="sr-Cyrl-RS" dirty="0" smtClean="0"/>
              <a:t>Опасност по живот </a:t>
            </a:r>
          </a:p>
          <a:p>
            <a:r>
              <a:rPr lang="sr-Cyrl-RS" dirty="0" smtClean="0"/>
              <a:t>Инвалидност</a:t>
            </a:r>
          </a:p>
          <a:p>
            <a:r>
              <a:rPr lang="sr-Cyrl-RS" dirty="0" smtClean="0"/>
              <a:t>Хоспитализацију</a:t>
            </a:r>
            <a:r>
              <a:rPr lang="en-US" dirty="0" smtClean="0"/>
              <a:t> </a:t>
            </a:r>
            <a:r>
              <a:rPr lang="sr-Cyrl-RS" dirty="0" smtClean="0"/>
              <a:t>или продужетак хоспитализације</a:t>
            </a:r>
          </a:p>
          <a:p>
            <a:r>
              <a:rPr lang="sr-Cyrl-RS" dirty="0" smtClean="0"/>
              <a:t>Конгениталне аномалије</a:t>
            </a:r>
          </a:p>
          <a:p>
            <a:r>
              <a:rPr lang="sr-Cyrl-RS" dirty="0" smtClean="0"/>
              <a:t>Малигну болест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Дефиниције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27992"/>
          </a:xfrm>
        </p:spPr>
        <p:txBody>
          <a:bodyPr>
            <a:normAutofit fontScale="85000" lnSpcReduction="20000"/>
          </a:bodyPr>
          <a:lstStyle/>
          <a:p>
            <a:r>
              <a:rPr lang="sr-Cyrl-C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sr-Cyrl-CS" sz="2800" dirty="0" smtClean="0"/>
              <a:t> – НДЛ која се могу предвидети, последица су фармаколошких својстава лека, дозно-зависна</a:t>
            </a:r>
          </a:p>
          <a:p>
            <a:pPr lvl="2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нпр. кашаљ након примене АЦЕ-инхибитора </a:t>
            </a:r>
          </a:p>
          <a:p>
            <a:r>
              <a:rPr lang="sr-Cyrl-C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sr-Cyrl-CS" sz="2800" dirty="0" smtClean="0"/>
              <a:t> – бизарна НДЛ која су неочекивана, ретка, не зависе од дозе, обично су озбиљна</a:t>
            </a:r>
          </a:p>
          <a:p>
            <a:pPr lvl="2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нпр. апластична анемија код хлорамфеникола</a:t>
            </a:r>
          </a:p>
          <a:p>
            <a:r>
              <a:rPr lang="sr-Cyrl-C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r>
              <a:rPr lang="sr-Cyrl-CS" sz="2800" dirty="0" smtClean="0"/>
              <a:t> – НДЛ која имитирају обољења</a:t>
            </a:r>
          </a:p>
          <a:p>
            <a:pPr lvl="2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нпр. синдром сличан системском лупусу код примене прокаинамида или хидралазина</a:t>
            </a:r>
          </a:p>
          <a:p>
            <a:pPr lvl="2"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 smtClean="0"/>
              <a:t>Подела по </a:t>
            </a:r>
            <a:r>
              <a:rPr lang="sr-Cyrl-CS" dirty="0" smtClean="0">
                <a:solidFill>
                  <a:schemeClr val="accent4">
                    <a:lumMod val="75000"/>
                  </a:schemeClr>
                </a:solidFill>
              </a:rPr>
              <a:t>учесталости</a:t>
            </a:r>
            <a:r>
              <a:rPr lang="sr-Cyrl-CS" dirty="0" smtClean="0"/>
              <a:t>:</a:t>
            </a:r>
          </a:p>
          <a:p>
            <a:pPr lvl="1"/>
            <a:r>
              <a:rPr lang="sr-Cyrl-CS" dirty="0" smtClean="0"/>
              <a:t>врло честа: &gt;10%</a:t>
            </a:r>
          </a:p>
          <a:p>
            <a:pPr lvl="1"/>
            <a:r>
              <a:rPr lang="sr-Cyrl-CS" dirty="0" smtClean="0"/>
              <a:t>честа: 1 – 10%</a:t>
            </a:r>
          </a:p>
          <a:p>
            <a:pPr lvl="1"/>
            <a:r>
              <a:rPr lang="sr-Cyrl-CS" dirty="0" smtClean="0"/>
              <a:t>нису честа: 0.1 – 1%</a:t>
            </a:r>
          </a:p>
          <a:p>
            <a:pPr lvl="1"/>
            <a:r>
              <a:rPr lang="sr-Cyrl-CS" dirty="0" smtClean="0"/>
              <a:t>ретка: 0.01 - 0.1%</a:t>
            </a:r>
          </a:p>
          <a:p>
            <a:pPr lvl="1"/>
            <a:r>
              <a:rPr lang="sr-Cyrl-CS" dirty="0" smtClean="0"/>
              <a:t>врло ретка: &lt; 0.01%</a:t>
            </a:r>
          </a:p>
          <a:p>
            <a:pPr lvl="2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dirty="0" smtClean="0"/>
              <a:t>Врсте нежељених дејстава лекова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Неселективност дејства (исти типови рецептора у болесном и здравом ткиву, или лек делује на више врста рецептора)</a:t>
            </a:r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Измењена фармакокинетика (болести јетре, бубрега, срца)</a:t>
            </a:r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Посебне особине организма (алергија, младост, старост)</a:t>
            </a:r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Интеракције лекова (кад је политерапија неизбежна)</a:t>
            </a:r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Грешке (лекара, фармацеута, медицинског особља, пацијента)</a:t>
            </a:r>
          </a:p>
          <a:p>
            <a:endParaRPr lang="sr-Cyrl-R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Узроци НДЛ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88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Редослед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Најчешћа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Најопаснија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Наузеја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Аритмије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Сомноленција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Мијелотоксичност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Дијареја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Депресија ЦНС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Повраћање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Едем плућа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Оспа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Крвављења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Аритмиј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Бубрежна инсуфицијенција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Свраб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Хипекалијемија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Компликације на месту убризгавања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Хипотензија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Хиперкалијемија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Поремећаји воде и соли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10.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Грозница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Хипокалијемија и компликације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Најчешћа и најопаснија НДЛ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507288" cy="4827992"/>
          </a:xfrm>
        </p:spPr>
        <p:txBody>
          <a:bodyPr>
            <a:normAutofit fontScale="77500" lnSpcReduction="20000"/>
          </a:bodyPr>
          <a:lstStyle/>
          <a:p>
            <a:r>
              <a:rPr lang="sr-Cyrl-RS" dirty="0" smtClean="0"/>
              <a:t>Прописати лек само кад постоји јасна индикација, а трудници само ако се мора.</a:t>
            </a:r>
            <a:endParaRPr lang="en-US" dirty="0" smtClean="0"/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Питати пацијента да ли је алергичан на неки лек.</a:t>
            </a:r>
            <a:endParaRPr lang="en-US" dirty="0" smtClean="0"/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Питати пацијента да ли се лечи неким леком који набавља без рецепта (избегавање интеракција).</a:t>
            </a:r>
            <a:endParaRPr lang="en-US" dirty="0" smtClean="0"/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Питати пацијента о његовој функцији јетре и бубрега.</a:t>
            </a:r>
            <a:endParaRPr lang="en-US" dirty="0" smtClean="0"/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Старим особама прописати што мање лекова и дати прецизна упутства како да их користе.</a:t>
            </a:r>
            <a:endParaRPr lang="en-US" dirty="0" smtClean="0"/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Упозорити пацијента ако лек може изазвати неку  озбиљну компликацију.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dirty="0" smtClean="0"/>
              <a:t>Мере за спречавање НДЛ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sr-Cyrl-CS" sz="2400" i="1" dirty="0">
                <a:solidFill>
                  <a:schemeClr val="accent4">
                    <a:lumMod val="75000"/>
                  </a:schemeClr>
                </a:solidFill>
              </a:rPr>
              <a:t>Пасивне</a:t>
            </a:r>
          </a:p>
          <a:p>
            <a:pPr marL="1371600" lvl="2" indent="-457200">
              <a:lnSpc>
                <a:spcPct val="80000"/>
              </a:lnSpc>
              <a:buFont typeface="Wingdings" pitchFamily="2" charset="2"/>
              <a:buChar char="§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спонтано пријављивање</a:t>
            </a:r>
          </a:p>
          <a:p>
            <a:pPr marL="1371600" lvl="2" indent="-457200">
              <a:lnSpc>
                <a:spcPct val="80000"/>
              </a:lnSpc>
              <a:buFont typeface="Wingdings" pitchFamily="2" charset="2"/>
              <a:buChar char="§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прикази случајева у литератури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sr-Cyrl-CS" sz="2400" i="1" dirty="0" smtClean="0">
                <a:solidFill>
                  <a:schemeClr val="accent4">
                    <a:lumMod val="75000"/>
                  </a:schemeClr>
                </a:solidFill>
              </a:rPr>
              <a:t>Подстакнуто </a:t>
            </a:r>
            <a:r>
              <a:rPr lang="sr-Cyrl-CS" sz="2400" i="1" dirty="0">
                <a:solidFill>
                  <a:schemeClr val="accent4">
                    <a:lumMod val="75000"/>
                  </a:schemeClr>
                </a:solidFill>
              </a:rPr>
              <a:t>пријављивање </a:t>
            </a:r>
            <a:r>
              <a:rPr lang="sr-Cyrl-CS" sz="2400" i="1" dirty="0"/>
              <a:t>НДЛ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sr-Cyrl-CS" sz="2400" i="1" dirty="0">
                <a:solidFill>
                  <a:schemeClr val="accent4">
                    <a:lumMod val="75000"/>
                  </a:schemeClr>
                </a:solidFill>
              </a:rPr>
              <a:t>Активно прикупљање </a:t>
            </a:r>
            <a:r>
              <a:rPr lang="sr-Cyrl-CS" sz="2400" i="1" dirty="0"/>
              <a:t>НДЛ</a:t>
            </a:r>
          </a:p>
          <a:p>
            <a:pPr marL="1371600" lvl="2" indent="-457200">
              <a:lnSpc>
                <a:spcPct val="80000"/>
              </a:lnSpc>
              <a:buFont typeface="Wingdings" pitchFamily="2" charset="2"/>
              <a:buChar char="§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са “стражарских” места</a:t>
            </a:r>
          </a:p>
          <a:p>
            <a:pPr marL="1371600" lvl="2" indent="-457200">
              <a:lnSpc>
                <a:spcPct val="80000"/>
              </a:lnSpc>
              <a:buFont typeface="Wingdings" pitchFamily="2" charset="2"/>
              <a:buChar char="§"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раћење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сваког случаја прописивања лека</a:t>
            </a:r>
          </a:p>
          <a:p>
            <a:pPr marL="1371600" lvl="2" indent="-457200">
              <a:lnSpc>
                <a:spcPct val="80000"/>
              </a:lnSpc>
              <a:buFont typeface="Wingdings" pitchFamily="2" charset="2"/>
              <a:buChar char="§"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регистри болесника</a:t>
            </a:r>
            <a:endParaRPr lang="sr-Cyrl-CS" sz="18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sr-Cyrl-CS" sz="2400" i="1" dirty="0">
                <a:solidFill>
                  <a:schemeClr val="accent4">
                    <a:lumMod val="75000"/>
                  </a:schemeClr>
                </a:solidFill>
              </a:rPr>
              <a:t>Компаративне </a:t>
            </a:r>
            <a:r>
              <a:rPr lang="sr-Cyrl-CS" sz="2400" i="1" dirty="0" smtClean="0">
                <a:solidFill>
                  <a:schemeClr val="accent4">
                    <a:lumMod val="75000"/>
                  </a:schemeClr>
                </a:solidFill>
              </a:rPr>
              <a:t>студије</a:t>
            </a:r>
          </a:p>
          <a:p>
            <a:pPr marL="1511808" lvl="3" indent="-533400">
              <a:lnSpc>
                <a:spcPct val="80000"/>
              </a:lnSpc>
              <a:buFont typeface="Wingdings" pitchFamily="2" charset="2"/>
              <a:buChar char="§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тудије пресека</a:t>
            </a:r>
          </a:p>
          <a:p>
            <a:pPr marL="1511808" lvl="3" indent="-533400">
              <a:lnSpc>
                <a:spcPct val="80000"/>
              </a:lnSpc>
              <a:buFont typeface="Wingdings" pitchFamily="2" charset="2"/>
              <a:buChar char="§"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студије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случај-контрола”</a:t>
            </a:r>
          </a:p>
          <a:p>
            <a:pPr marL="1511808" lvl="3" indent="-533400">
              <a:lnSpc>
                <a:spcPct val="80000"/>
              </a:lnSpc>
              <a:buFont typeface="Wingdings" pitchFamily="2" charset="2"/>
              <a:buChar char="§"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кохортне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студије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sr-Cyrl-CS" sz="2400" i="1" dirty="0" smtClean="0">
                <a:solidFill>
                  <a:schemeClr val="accent4">
                    <a:lumMod val="75000"/>
                  </a:schemeClr>
                </a:solidFill>
              </a:rPr>
              <a:t>Клиничке </a:t>
            </a:r>
            <a:r>
              <a:rPr lang="sr-Cyrl-CS" sz="2400" i="1" dirty="0">
                <a:solidFill>
                  <a:schemeClr val="accent4">
                    <a:lumMod val="75000"/>
                  </a:schemeClr>
                </a:solidFill>
              </a:rPr>
              <a:t>студије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sr-Cyrl-CS" sz="2400" i="1" dirty="0">
                <a:solidFill>
                  <a:schemeClr val="accent4">
                    <a:lumMod val="75000"/>
                  </a:schemeClr>
                </a:solidFill>
              </a:rPr>
              <a:t>Дескриптивне студије</a:t>
            </a:r>
            <a:endParaRPr lang="en-US" sz="24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Методе откривања НДЛ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494</TotalTime>
  <Words>1433</Words>
  <Application>Microsoft Office PowerPoint</Application>
  <PresentationFormat>On-screen Show (4:3)</PresentationFormat>
  <Paragraphs>256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Concourse</vt:lpstr>
      <vt:lpstr>Праћење и пријављивање нежељених дејстава на лек</vt:lpstr>
      <vt:lpstr>Фармаковигиланца</vt:lpstr>
      <vt:lpstr>Дефиниције</vt:lpstr>
      <vt:lpstr>Дефиниције</vt:lpstr>
      <vt:lpstr>Врсте нежељених дејстава лекова</vt:lpstr>
      <vt:lpstr>Узроци НДЛ</vt:lpstr>
      <vt:lpstr>Најчешћа и најопаснија НДЛ</vt:lpstr>
      <vt:lpstr>Мере за спречавање НДЛ</vt:lpstr>
      <vt:lpstr>Методе откривања НДЛ</vt:lpstr>
      <vt:lpstr>Спонтано пријављивање</vt:lpstr>
      <vt:lpstr> Разлози недовољног пријављивања </vt:lpstr>
      <vt:lpstr>Slide 12</vt:lpstr>
      <vt:lpstr>Slide 13</vt:lpstr>
      <vt:lpstr>Slide 14</vt:lpstr>
      <vt:lpstr>Поступак после пријаве НДЛ Агенцији</vt:lpstr>
      <vt:lpstr>Прикази случајева публиковани у медицинској литератури</vt:lpstr>
      <vt:lpstr>Стимулисано пријављивање НДЛ (Post Marketing Surveillance)</vt:lpstr>
      <vt:lpstr>Прикупљање НДЛ са “стражарских” места</vt:lpstr>
      <vt:lpstr>Праћење сваког случаја прописивања лека (Prescription Event Monitoring- РЕМ студије)</vt:lpstr>
      <vt:lpstr>Праћење сваког случаја прописивања лека (Prescription Event Monitoring- РЕМ студије)</vt:lpstr>
      <vt:lpstr>Регистри пацијената</vt:lpstr>
      <vt:lpstr>Студије пресека</vt:lpstr>
      <vt:lpstr>Кохортне студије</vt:lpstr>
      <vt:lpstr>Студије случај-контрола</vt:lpstr>
      <vt:lpstr>Циљане клиничке студије</vt:lpstr>
      <vt:lpstr>Студије коришћења лекова</vt:lpstr>
      <vt:lpstr>Периодични извештаји о безбедности лека (Periodic Safety Update Rеports - PSUR)</vt:lpstr>
      <vt:lpstr>Интензивно и полу-интензивно прикупљање НДЛ у болници</vt:lpstr>
      <vt:lpstr>Прикупљање НДЛ директно од пацијената</vt:lpstr>
      <vt:lpstr>Карактеристике добрих упитника</vt:lpstr>
      <vt:lpstr>Начини прикупљања података од пацијената</vt:lpstr>
      <vt:lpstr>Значај праћења и пријављивања НДЛ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Праћење и пријављивање нежељених дејстава на лек</dc:title>
  <dc:creator>Radonjic</dc:creator>
  <cp:lastModifiedBy>Maca</cp:lastModifiedBy>
  <cp:revision>134</cp:revision>
  <dcterms:created xsi:type="dcterms:W3CDTF">2016-03-26T14:24:12Z</dcterms:created>
  <dcterms:modified xsi:type="dcterms:W3CDTF">2019-01-29T13:39:41Z</dcterms:modified>
</cp:coreProperties>
</file>